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napVertSplitter="1" vertBarState="minimized" horzBarState="maximized">
    <p:restoredLeft sz="18959" autoAdjust="0"/>
    <p:restoredTop sz="94660"/>
  </p:normalViewPr>
  <p:slideViewPr>
    <p:cSldViewPr snapToGrid="0">
      <p:cViewPr varScale="1">
        <p:scale>
          <a:sx n="92" d="100"/>
          <a:sy n="92" d="100"/>
        </p:scale>
        <p:origin x="1020" y="9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a:xfrm>
            <a:off x="5332412" y="5883275"/>
            <a:ext cx="4324044" cy="365125"/>
          </a:xfrm>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smtClean="0"/>
              <a:t>Haga clic para modificar el estilo de texto del patrón</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s-ES" smtClean="0"/>
              <a:t>Haga clic para modificar el estilo de título del patrón</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s-ES" smtClean="0"/>
              <a:t>Haga clic para modificar el estilo de texto del patrón</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951856" y="5867131"/>
            <a:ext cx="5511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s-ES" smtClean="0"/>
              <a:t>Haga clic para modificar el estilo de título del patrón</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B61BEF0D-F0BB-DE4B-95CE-6DB70DBA9567}" type="datetimeFigureOut">
              <a:rPr lang="en-US" dirty="0"/>
              <a:pPr/>
              <a:t>11/21/2016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dirty="0"/>
              <a:pPr/>
              <a:t>11/21/2016</a:t>
            </a:fld>
            <a:endParaRPr lang="en-US" dirty="0"/>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http://es.wikipedia.org/wiki/Industria" TargetMode="External"/><Relationship Id="rId2" Type="http://schemas.openxmlformats.org/officeDocument/2006/relationships/image" Target="../media/image8.png"/><Relationship Id="rId1" Type="http://schemas.openxmlformats.org/officeDocument/2006/relationships/slideLayout" Target="../slideLayouts/slideLayout9.xml"/><Relationship Id="rId5" Type="http://schemas.openxmlformats.org/officeDocument/2006/relationships/hyperlink" Target="http://es.wikipedia.org/wiki/Caf%C3%A9" TargetMode="External"/><Relationship Id="rId4" Type="http://schemas.openxmlformats.org/officeDocument/2006/relationships/hyperlink" Target="http://es.wikipedia.org/wiki/Tabaco"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es.wikipedia.org/wiki/Ferrocarril" TargetMode="External"/><Relationship Id="rId7" Type="http://schemas.openxmlformats.org/officeDocument/2006/relationships/hyperlink" Target="http://es.wikipedia.org/wiki/2005" TargetMode="External"/><Relationship Id="rId2" Type="http://schemas.openxmlformats.org/officeDocument/2006/relationships/hyperlink" Target="http://es.wikipedia.org/wiki/R%C3%ADo_Magdalena" TargetMode="External"/><Relationship Id="rId1" Type="http://schemas.openxmlformats.org/officeDocument/2006/relationships/slideLayout" Target="../slideLayouts/slideLayout9.xml"/><Relationship Id="rId6" Type="http://schemas.openxmlformats.org/officeDocument/2006/relationships/hyperlink" Target="http://es.wikipedia.org/wiki/Colombia" TargetMode="External"/><Relationship Id="rId5" Type="http://schemas.openxmlformats.org/officeDocument/2006/relationships/hyperlink" Target="http://es.wikipedia.org/wiki/1835" TargetMode="External"/><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Siglo_XIX" TargetMode="External"/><Relationship Id="rId2" Type="http://schemas.openxmlformats.org/officeDocument/2006/relationships/hyperlink" Target="http://es.wikipedia.org/wiki/Siglo_XX" TargetMode="External"/><Relationship Id="rId1" Type="http://schemas.openxmlformats.org/officeDocument/2006/relationships/slideLayout" Target="../slideLayouts/slideLayout6.xml"/><Relationship Id="rId5" Type="http://schemas.openxmlformats.org/officeDocument/2006/relationships/hyperlink" Target="http://es.wikipedia.org/wiki/Santander_(Colombia)" TargetMode="External"/><Relationship Id="rId4" Type="http://schemas.openxmlformats.org/officeDocument/2006/relationships/hyperlink" Target="http://es.wikipedia.org/wiki/Popay%C3%A1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es.wikipedia.org/wiki/Patriarcal" TargetMode="External"/><Relationship Id="rId2" Type="http://schemas.openxmlformats.org/officeDocument/2006/relationships/image" Target="../media/image6.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lstStyle/>
          <a:p>
            <a:r>
              <a:rPr lang="es-CO" dirty="0" smtClean="0"/>
              <a:t>LA COLONIZACIÓN ANTIOQUEÑA</a:t>
            </a:r>
            <a:endParaRPr lang="es-CO" dirty="0"/>
          </a:p>
        </p:txBody>
      </p:sp>
      <p:sp>
        <p:nvSpPr>
          <p:cNvPr id="3" name="Subtítulo 2"/>
          <p:cNvSpPr>
            <a:spLocks noGrp="1"/>
          </p:cNvSpPr>
          <p:nvPr>
            <p:ph type="subTitle" idx="1"/>
          </p:nvPr>
        </p:nvSpPr>
        <p:spPr/>
        <p:txBody>
          <a:bodyPr/>
          <a:lstStyle/>
          <a:p>
            <a:pPr algn="ctr"/>
            <a:r>
              <a:rPr lang="es-CO" b="1" dirty="0" smtClean="0"/>
              <a:t>ORIGEN, CAUSAS Y CONSECUENCIAS</a:t>
            </a:r>
            <a:r>
              <a:rPr lang="es-CO" dirty="0" smtClean="0"/>
              <a:t>.</a:t>
            </a:r>
            <a:endParaRPr lang="es-CO" dirty="0"/>
          </a:p>
        </p:txBody>
      </p:sp>
    </p:spTree>
    <p:extLst>
      <p:ext uri="{BB962C8B-B14F-4D97-AF65-F5344CB8AC3E}">
        <p14:creationId xmlns:p14="http://schemas.microsoft.com/office/powerpoint/2010/main" val="228724729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3" y="573437"/>
            <a:ext cx="5863473" cy="4122548"/>
          </a:xfrm>
        </p:spPr>
        <p:txBody>
          <a:bodyPr>
            <a:normAutofit/>
          </a:bodyPr>
          <a:lstStyle/>
          <a:p>
            <a:pPr algn="l"/>
            <a:r>
              <a:rPr lang="es-CO" dirty="0" smtClean="0"/>
              <a:t>4.la </a:t>
            </a:r>
            <a:r>
              <a:rPr lang="es-CO" dirty="0"/>
              <a:t>capacidad adquisitiva. Una sociedad en la que todos trabajaban, en la que el beneficio se distribuía y en la que no se presentaban las vastas masas de asalariados con una capacidad limitada por un salario (que por lo regular era exiguo), tenía en conjunto una mayor capacidad de compra. </a:t>
            </a:r>
          </a:p>
        </p:txBody>
      </p:sp>
      <p:pic>
        <p:nvPicPr>
          <p:cNvPr id="6" name="Marcador de posición de imagen 5"/>
          <p:cNvPicPr>
            <a:picLocks noGrp="1" noChangeAspect="1"/>
          </p:cNvPicPr>
          <p:nvPr>
            <p:ph type="pic" idx="1"/>
          </p:nvPr>
        </p:nvPicPr>
        <p:blipFill>
          <a:blip r:embed="rId2"/>
          <a:srcRect l="25329" r="25329"/>
          <a:stretch>
            <a:fillRect/>
          </a:stretch>
        </p:blipFill>
        <p:spPr>
          <a:xfrm>
            <a:off x="7594682" y="914400"/>
            <a:ext cx="3218982" cy="4572000"/>
          </a:xfrm>
          <a:prstGeom prst="rect">
            <a:avLst/>
          </a:prstGeom>
        </p:spPr>
      </p:pic>
      <p:sp>
        <p:nvSpPr>
          <p:cNvPr id="4" name="Marcador de texto 3"/>
          <p:cNvSpPr>
            <a:spLocks noGrp="1"/>
          </p:cNvSpPr>
          <p:nvPr>
            <p:ph type="body" sz="half" idx="2"/>
          </p:nvPr>
        </p:nvSpPr>
        <p:spPr>
          <a:xfrm>
            <a:off x="1482724" y="4695985"/>
            <a:ext cx="5863472" cy="1751309"/>
          </a:xfrm>
        </p:spPr>
        <p:txBody>
          <a:bodyPr>
            <a:normAutofit/>
          </a:bodyPr>
          <a:lstStyle/>
          <a:p>
            <a:pPr algn="l"/>
            <a:r>
              <a:rPr lang="es-CO" sz="3200" dirty="0" smtClean="0"/>
              <a:t>5. El </a:t>
            </a:r>
            <a:r>
              <a:rPr lang="es-CO" sz="3200" dirty="0"/>
              <a:t>café, cultivo elegido por los colonos, llegó a ampliar aún más esa capacidad adquisitiva.</a:t>
            </a:r>
          </a:p>
        </p:txBody>
      </p:sp>
      <p:sp>
        <p:nvSpPr>
          <p:cNvPr id="5" name="Marcador de posición de imagen 2"/>
          <p:cNvSpPr txBox="1">
            <a:spLocks/>
          </p:cNvSpPr>
          <p:nvPr/>
        </p:nvSpPr>
        <p:spPr>
          <a:xfrm>
            <a:off x="7532689" y="838199"/>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p>
    </p:spTree>
    <p:extLst>
      <p:ext uri="{BB962C8B-B14F-4D97-AF65-F5344CB8AC3E}">
        <p14:creationId xmlns:p14="http://schemas.microsoft.com/office/powerpoint/2010/main" val="1424051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3" y="914400"/>
            <a:ext cx="5878971" cy="1131376"/>
          </a:xfrm>
        </p:spPr>
        <p:txBody>
          <a:bodyPr/>
          <a:lstStyle/>
          <a:p>
            <a:r>
              <a:rPr lang="es-CO" dirty="0" smtClean="0">
                <a:latin typeface="+mn-lt"/>
              </a:rPr>
              <a:t>6.Se </a:t>
            </a:r>
            <a:r>
              <a:rPr lang="es-CO" dirty="0">
                <a:latin typeface="+mn-lt"/>
              </a:rPr>
              <a:t>unificó geográficamente una gran parte del occidente colombiano</a:t>
            </a:r>
          </a:p>
        </p:txBody>
      </p:sp>
      <p:pic>
        <p:nvPicPr>
          <p:cNvPr id="7" name="Marcador de posición de imagen 6"/>
          <p:cNvPicPr>
            <a:picLocks noGrp="1" noChangeAspect="1"/>
          </p:cNvPicPr>
          <p:nvPr>
            <p:ph type="pic" idx="1"/>
          </p:nvPr>
        </p:nvPicPr>
        <p:blipFill>
          <a:blip r:embed="rId2"/>
          <a:srcRect l="4470" r="4470"/>
          <a:stretch>
            <a:fillRect/>
          </a:stretch>
        </p:blipFill>
        <p:spPr>
          <a:xfrm>
            <a:off x="7594682" y="914400"/>
            <a:ext cx="3433374" cy="4724400"/>
          </a:xfrm>
          <a:prstGeom prst="rect">
            <a:avLst/>
          </a:prstGeom>
        </p:spPr>
      </p:pic>
      <p:sp>
        <p:nvSpPr>
          <p:cNvPr id="4" name="Marcador de texto 3"/>
          <p:cNvSpPr>
            <a:spLocks noGrp="1"/>
          </p:cNvSpPr>
          <p:nvPr>
            <p:ph type="body" sz="half" idx="2"/>
          </p:nvPr>
        </p:nvSpPr>
        <p:spPr>
          <a:xfrm>
            <a:off x="1599218" y="2200759"/>
            <a:ext cx="5878970" cy="4370521"/>
          </a:xfrm>
        </p:spPr>
        <p:txBody>
          <a:bodyPr>
            <a:normAutofit/>
          </a:bodyPr>
          <a:lstStyle/>
          <a:p>
            <a:pPr algn="l"/>
            <a:r>
              <a:rPr lang="es-CO" sz="2800" dirty="0" smtClean="0"/>
              <a:t>7. La mayor capacidad adquisitiva  </a:t>
            </a:r>
            <a:r>
              <a:rPr lang="es-CO" sz="2800" dirty="0"/>
              <a:t>ayudó a desarrollar la </a:t>
            </a:r>
            <a:r>
              <a:rPr lang="es-CO" sz="2800" u="sng" dirty="0">
                <a:hlinkClick r:id="rId3" tooltip="Industria"/>
              </a:rPr>
              <a:t>industria</a:t>
            </a:r>
            <a:r>
              <a:rPr lang="es-CO" sz="2800" dirty="0"/>
              <a:t> porque allí había la acumulación suficiente del capital obtenida a través del comercio del oro, del </a:t>
            </a:r>
            <a:r>
              <a:rPr lang="es-CO" sz="2800" u="sng" dirty="0">
                <a:hlinkClick r:id="rId4" tooltip="Tabaco"/>
              </a:rPr>
              <a:t>tabaco</a:t>
            </a:r>
            <a:r>
              <a:rPr lang="es-CO" sz="2800" dirty="0"/>
              <a:t> y del </a:t>
            </a:r>
            <a:r>
              <a:rPr lang="es-CO" sz="2800" u="sng" dirty="0">
                <a:hlinkClick r:id="rId5" tooltip="Café"/>
              </a:rPr>
              <a:t>café</a:t>
            </a:r>
            <a:r>
              <a:rPr lang="es-CO" sz="2800" dirty="0"/>
              <a:t>, y porque allí las masas tenían más dinero para comprar sus productos que los asalariados o </a:t>
            </a:r>
            <a:r>
              <a:rPr lang="es-CO" sz="2800" dirty="0" err="1"/>
              <a:t>semisiervos</a:t>
            </a:r>
            <a:r>
              <a:rPr lang="es-CO" sz="2800" dirty="0"/>
              <a:t> de las otras regiones colombianas.</a:t>
            </a:r>
          </a:p>
        </p:txBody>
      </p:sp>
      <p:sp>
        <p:nvSpPr>
          <p:cNvPr id="6" name="Marcador de posición de imagen 2"/>
          <p:cNvSpPr txBox="1">
            <a:spLocks/>
          </p:cNvSpPr>
          <p:nvPr/>
        </p:nvSpPr>
        <p:spPr>
          <a:xfrm>
            <a:off x="7747082" y="10668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p>
    </p:spTree>
    <p:extLst>
      <p:ext uri="{BB962C8B-B14F-4D97-AF65-F5344CB8AC3E}">
        <p14:creationId xmlns:p14="http://schemas.microsoft.com/office/powerpoint/2010/main" val="13230962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4" y="914400"/>
            <a:ext cx="5909968" cy="2209799"/>
          </a:xfrm>
        </p:spPr>
        <p:txBody>
          <a:bodyPr>
            <a:normAutofit fontScale="90000"/>
          </a:bodyPr>
          <a:lstStyle/>
          <a:p>
            <a:pPr algn="l"/>
            <a:r>
              <a:rPr lang="es-CO" i="1" dirty="0" smtClean="0"/>
              <a:t>8.Se </a:t>
            </a:r>
            <a:r>
              <a:rPr lang="es-CO" i="1" dirty="0"/>
              <a:t>crearon, ampliaron y mejoraron las vías de comunicación</a:t>
            </a:r>
            <a:r>
              <a:rPr lang="es-CO" dirty="0"/>
              <a:t>. Ello con el fin de conectar los nuevos centros poblados entre sí, y a la región con el mar y el </a:t>
            </a:r>
            <a:r>
              <a:rPr lang="es-CO" u="sng" dirty="0">
                <a:hlinkClick r:id="rId2" tooltip="Río Magdalena"/>
              </a:rPr>
              <a:t>río Magdalena</a:t>
            </a:r>
            <a:r>
              <a:rPr lang="es-CO" dirty="0"/>
              <a:t>, por medio de caminos </a:t>
            </a:r>
            <a:r>
              <a:rPr lang="es-CO" dirty="0" smtClean="0"/>
              <a:t>y </a:t>
            </a:r>
            <a:r>
              <a:rPr lang="es-CO" u="sng" dirty="0" smtClean="0">
                <a:hlinkClick r:id="rId3" tooltip="Ferrocarril"/>
              </a:rPr>
              <a:t>ferrocarriles</a:t>
            </a:r>
            <a:r>
              <a:rPr lang="es-CO" dirty="0"/>
              <a:t>.</a:t>
            </a:r>
          </a:p>
        </p:txBody>
      </p:sp>
      <p:pic>
        <p:nvPicPr>
          <p:cNvPr id="7" name="Marcador de posición de imagen 6"/>
          <p:cNvPicPr>
            <a:picLocks noGrp="1" noChangeAspect="1"/>
          </p:cNvPicPr>
          <p:nvPr>
            <p:ph type="pic" idx="1"/>
          </p:nvPr>
        </p:nvPicPr>
        <p:blipFill>
          <a:blip r:embed="rId4"/>
          <a:srcRect l="31307" r="31307"/>
          <a:stretch>
            <a:fillRect/>
          </a:stretch>
        </p:blipFill>
        <p:spPr>
          <a:xfrm>
            <a:off x="7594682" y="914399"/>
            <a:ext cx="3688084" cy="5114441"/>
          </a:xfrm>
          <a:prstGeom prst="rect">
            <a:avLst/>
          </a:prstGeom>
        </p:spPr>
      </p:pic>
      <p:sp>
        <p:nvSpPr>
          <p:cNvPr id="4" name="Marcador de texto 3"/>
          <p:cNvSpPr>
            <a:spLocks noGrp="1"/>
          </p:cNvSpPr>
          <p:nvPr>
            <p:ph type="body" sz="half" idx="2"/>
          </p:nvPr>
        </p:nvSpPr>
        <p:spPr>
          <a:xfrm>
            <a:off x="1482724" y="3124199"/>
            <a:ext cx="5909968" cy="3137116"/>
          </a:xfrm>
        </p:spPr>
        <p:txBody>
          <a:bodyPr>
            <a:normAutofit/>
          </a:bodyPr>
          <a:lstStyle/>
          <a:p>
            <a:pPr algn="l"/>
            <a:r>
              <a:rPr lang="es-CO" sz="2400" i="1" dirty="0" smtClean="0"/>
              <a:t>9. Se </a:t>
            </a:r>
            <a:r>
              <a:rPr lang="es-CO" sz="2400" i="1" dirty="0"/>
              <a:t>generó la preponderancia económica y política del occidente colombiano</a:t>
            </a:r>
            <a:r>
              <a:rPr lang="es-CO" sz="2400" dirty="0"/>
              <a:t>. En </a:t>
            </a:r>
            <a:r>
              <a:rPr lang="es-CO" sz="2400" u="sng" dirty="0">
                <a:hlinkClick r:id="rId5" tooltip="1835"/>
              </a:rPr>
              <a:t>1835</a:t>
            </a:r>
            <a:r>
              <a:rPr lang="es-CO" sz="2400" dirty="0"/>
              <a:t> el grupo antioqueño representaba el 10% de los habitantes de </a:t>
            </a:r>
            <a:r>
              <a:rPr lang="es-CO" sz="2400" u="sng" dirty="0">
                <a:hlinkClick r:id="rId6" tooltip="Colombia"/>
              </a:rPr>
              <a:t>Colombia</a:t>
            </a:r>
            <a:r>
              <a:rPr lang="es-CO" sz="2400" dirty="0"/>
              <a:t>; para </a:t>
            </a:r>
            <a:r>
              <a:rPr lang="es-CO" sz="2400" u="sng" dirty="0">
                <a:hlinkClick r:id="rId7" tooltip="2005"/>
              </a:rPr>
              <a:t>2005</a:t>
            </a:r>
            <a:r>
              <a:rPr lang="es-CO" sz="2400" dirty="0"/>
              <a:t>, el 26% (8.150.000 paisas sin contar los que viven fuera de su región y de Colombia, que suman alrededor de 900.000) según datos del censo de ese mismo año.</a:t>
            </a:r>
          </a:p>
        </p:txBody>
      </p:sp>
    </p:spTree>
    <p:extLst>
      <p:ext uri="{BB962C8B-B14F-4D97-AF65-F5344CB8AC3E}">
        <p14:creationId xmlns:p14="http://schemas.microsoft.com/office/powerpoint/2010/main" val="3456907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0"/>
            <a:ext cx="10018713" cy="5684003"/>
          </a:xfrm>
        </p:spPr>
        <p:txBody>
          <a:bodyPr>
            <a:normAutofit/>
          </a:bodyPr>
          <a:lstStyle/>
          <a:p>
            <a:pPr algn="l"/>
            <a:r>
              <a:rPr lang="es-CO" dirty="0" smtClean="0"/>
              <a:t>10. </a:t>
            </a:r>
            <a:r>
              <a:rPr lang="es-CO" dirty="0"/>
              <a:t>L</a:t>
            </a:r>
            <a:r>
              <a:rPr lang="es-CO" dirty="0" smtClean="0"/>
              <a:t>a </a:t>
            </a:r>
            <a:r>
              <a:rPr lang="es-CO" dirty="0"/>
              <a:t>industria surgió y se desarrolló principalmente en el occidente colombiano, y a partir del </a:t>
            </a:r>
            <a:r>
              <a:rPr lang="es-CO" u="sng" dirty="0">
                <a:hlinkClick r:id="rId2" tooltip="Siglo XX"/>
              </a:rPr>
              <a:t>siglo XX</a:t>
            </a:r>
            <a:r>
              <a:rPr lang="es-CO" dirty="0"/>
              <a:t> fueron hombres del occidente los que capitalizaron la dirección política de país, así como en el </a:t>
            </a:r>
            <a:r>
              <a:rPr lang="es-CO" u="sng" dirty="0">
                <a:hlinkClick r:id="rId3" tooltip="Siglo XIX"/>
              </a:rPr>
              <a:t>siglo XIX</a:t>
            </a:r>
            <a:r>
              <a:rPr lang="es-CO" dirty="0"/>
              <a:t> lo habían sido los oriundos de </a:t>
            </a:r>
            <a:r>
              <a:rPr lang="es-CO" u="sng" dirty="0">
                <a:hlinkClick r:id="rId4" tooltip="Popayán"/>
              </a:rPr>
              <a:t>Popayán</a:t>
            </a:r>
            <a:r>
              <a:rPr lang="es-CO"/>
              <a:t> </a:t>
            </a:r>
            <a:r>
              <a:rPr lang="es-CO" smtClean="0"/>
              <a:t>y </a:t>
            </a:r>
            <a:r>
              <a:rPr lang="es-CO" u="sng" smtClean="0">
                <a:hlinkClick r:id="rId5" tooltip="Santander (Colombia)"/>
              </a:rPr>
              <a:t>Santander</a:t>
            </a:r>
            <a:r>
              <a:rPr lang="es-CO" dirty="0"/>
              <a:t>.</a:t>
            </a:r>
            <a:br>
              <a:rPr lang="es-CO" dirty="0"/>
            </a:br>
            <a:endParaRPr lang="es-CO" dirty="0"/>
          </a:p>
        </p:txBody>
      </p:sp>
    </p:spTree>
    <p:extLst>
      <p:ext uri="{BB962C8B-B14F-4D97-AF65-F5344CB8AC3E}">
        <p14:creationId xmlns:p14="http://schemas.microsoft.com/office/powerpoint/2010/main" val="42282989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a:bodyPr>
          <a:lstStyle/>
          <a:p>
            <a:r>
              <a:rPr lang="es-CO" sz="4800" b="1" dirty="0" smtClean="0"/>
              <a:t>¿Qué es la </a:t>
            </a:r>
            <a:r>
              <a:rPr lang="es-CO" sz="4800" b="1" smtClean="0"/>
              <a:t>colonización antioqueña</a:t>
            </a:r>
            <a:r>
              <a:rPr lang="es-CO" sz="4800" b="1" dirty="0" smtClean="0"/>
              <a:t>?</a:t>
            </a:r>
            <a:endParaRPr lang="es-CO" sz="4800" b="1" dirty="0"/>
          </a:p>
        </p:txBody>
      </p:sp>
      <p:sp>
        <p:nvSpPr>
          <p:cNvPr id="3" name="Marcador de contenido 2"/>
          <p:cNvSpPr>
            <a:spLocks noGrp="1"/>
          </p:cNvSpPr>
          <p:nvPr>
            <p:ph idx="1"/>
          </p:nvPr>
        </p:nvSpPr>
        <p:spPr>
          <a:xfrm>
            <a:off x="1484310" y="2010570"/>
            <a:ext cx="10018713" cy="4215539"/>
          </a:xfrm>
        </p:spPr>
        <p:txBody>
          <a:bodyPr>
            <a:noAutofit/>
          </a:bodyPr>
          <a:lstStyle/>
          <a:p>
            <a:pPr marL="0" indent="0">
              <a:buNone/>
            </a:pPr>
            <a:r>
              <a:rPr lang="es-CO" sz="3200" b="1" dirty="0"/>
              <a:t>La colonización antioqueña fue un fenómeno expansivo de población que marcó un hito social y económico en el siglo XIX, implicó la aparición y fundación de centros urbanos y la consolidación de lo que hoy conocemos como el eje cafetero. Geográficamente, esta expansión hizo que antiguos Departamentos como Antioquia y el Gran Caldas dieran lugar a nuevos Departamentos y el crecimiento poblacional de otros.</a:t>
            </a:r>
            <a:r>
              <a:rPr lang="es-CO" sz="3200" dirty="0"/>
              <a:t> Los Departamentos nuevos fueron</a:t>
            </a:r>
            <a:r>
              <a:rPr lang="es-CO" sz="3200" b="1" dirty="0"/>
              <a:t> Risaralda, Caldas y Quindío</a:t>
            </a:r>
            <a:r>
              <a:rPr lang="es-CO" sz="3200" dirty="0"/>
              <a:t>.</a:t>
            </a:r>
          </a:p>
        </p:txBody>
      </p:sp>
    </p:spTree>
    <p:extLst>
      <p:ext uri="{BB962C8B-B14F-4D97-AF65-F5344CB8AC3E}">
        <p14:creationId xmlns:p14="http://schemas.microsoft.com/office/powerpoint/2010/main" val="35362222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4" y="1752599"/>
            <a:ext cx="5426158" cy="665137"/>
          </a:xfrm>
        </p:spPr>
        <p:txBody>
          <a:bodyPr/>
          <a:lstStyle/>
          <a:p>
            <a:r>
              <a:rPr lang="es-CO" dirty="0" smtClean="0"/>
              <a:t>AREAS DE INFLUENCIA</a:t>
            </a:r>
            <a:endParaRPr lang="es-CO" dirty="0"/>
          </a:p>
        </p:txBody>
      </p:sp>
      <p:sp>
        <p:nvSpPr>
          <p:cNvPr id="4" name="Marcador de texto 3"/>
          <p:cNvSpPr>
            <a:spLocks noGrp="1"/>
          </p:cNvSpPr>
          <p:nvPr>
            <p:ph type="body" sz="half" idx="2"/>
          </p:nvPr>
        </p:nvSpPr>
        <p:spPr>
          <a:xfrm>
            <a:off x="1482724" y="2417736"/>
            <a:ext cx="5426158" cy="3564610"/>
          </a:xfrm>
        </p:spPr>
        <p:txBody>
          <a:bodyPr>
            <a:normAutofit/>
          </a:bodyPr>
          <a:lstStyle/>
          <a:p>
            <a:r>
              <a:rPr lang="es-CO" sz="3200" dirty="0"/>
              <a:t>Las zonas que se vieron influidas por el crecimiento poblacional fueron</a:t>
            </a:r>
            <a:r>
              <a:rPr lang="es-CO" sz="3200" b="1" dirty="0"/>
              <a:t> Choco, Norte del Valle del Cauca y Norte del Tolima</a:t>
            </a:r>
            <a:r>
              <a:rPr lang="es-CO" sz="3200" dirty="0"/>
              <a:t>.</a:t>
            </a:r>
          </a:p>
        </p:txBody>
      </p:sp>
      <p:sp>
        <p:nvSpPr>
          <p:cNvPr id="5" name="Marcador de posición de imagen 2"/>
          <p:cNvSpPr txBox="1">
            <a:spLocks/>
          </p:cNvSpPr>
          <p:nvPr/>
        </p:nvSpPr>
        <p:spPr>
          <a:xfrm>
            <a:off x="7747082" y="10668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p>
      <p:pic>
        <p:nvPicPr>
          <p:cNvPr id="1026" name="Picture 2" descr="http://3.bp.blogspot.com/-lpnaW9O3zAc/Th4eKSCXBEI/AAAAAAAAAAc/2NZ-DQQgPjs/s1600/5.PN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900" r="2900"/>
          <a:stretch>
            <a:fillRect/>
          </a:stretch>
        </p:blipFill>
        <p:spPr bwMode="auto">
          <a:xfrm>
            <a:off x="7594682" y="914400"/>
            <a:ext cx="3433374"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376987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1" y="685801"/>
            <a:ext cx="10018713" cy="1143000"/>
          </a:xfrm>
        </p:spPr>
        <p:txBody>
          <a:bodyPr>
            <a:normAutofit/>
          </a:bodyPr>
          <a:lstStyle/>
          <a:p>
            <a:r>
              <a:rPr lang="es-CO" sz="3200" b="1" dirty="0" smtClean="0"/>
              <a:t>PRIMERA ETAPA DE LA COLONIZACIÓN ANTIOQUEÑA</a:t>
            </a:r>
            <a:endParaRPr lang="es-CO" sz="3200" b="1" dirty="0"/>
          </a:p>
        </p:txBody>
      </p:sp>
      <p:sp>
        <p:nvSpPr>
          <p:cNvPr id="3" name="Marcador de contenido 2"/>
          <p:cNvSpPr>
            <a:spLocks noGrp="1"/>
          </p:cNvSpPr>
          <p:nvPr>
            <p:ph idx="1"/>
          </p:nvPr>
        </p:nvSpPr>
        <p:spPr>
          <a:xfrm>
            <a:off x="1484310" y="1673817"/>
            <a:ext cx="10018713" cy="4117383"/>
          </a:xfrm>
        </p:spPr>
        <p:txBody>
          <a:bodyPr>
            <a:normAutofit/>
          </a:bodyPr>
          <a:lstStyle/>
          <a:p>
            <a:r>
              <a:rPr lang="es-CO" sz="3200" dirty="0"/>
              <a:t>Esta etapa, se inició en 1770 y terminó en 1874. Se caracterizó por la movilización colectiva de pobladores que formaron expediciones para establecer colonias, fundar pueblos y repartir tierras. En estas primeras colonizaciones se fundaron </a:t>
            </a:r>
            <a:r>
              <a:rPr lang="es-CO" sz="3200" dirty="0" err="1"/>
              <a:t>Sonsón</a:t>
            </a:r>
            <a:r>
              <a:rPr lang="es-CO" sz="3200" dirty="0"/>
              <a:t>, en 1797, </a:t>
            </a:r>
            <a:r>
              <a:rPr lang="es-CO" sz="3200" dirty="0" err="1"/>
              <a:t>Abejorral</a:t>
            </a:r>
            <a:r>
              <a:rPr lang="es-CO" sz="3200" dirty="0"/>
              <a:t>, en 1808 y Aguadas, en 1814, que, a su vez, serían puntos de partida para la colonización de otras zonas.</a:t>
            </a:r>
          </a:p>
        </p:txBody>
      </p:sp>
    </p:spTree>
    <p:extLst>
      <p:ext uri="{BB962C8B-B14F-4D97-AF65-F5344CB8AC3E}">
        <p14:creationId xmlns:p14="http://schemas.microsoft.com/office/powerpoint/2010/main" val="18944189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3" y="511445"/>
            <a:ext cx="5878971" cy="619931"/>
          </a:xfrm>
        </p:spPr>
        <p:txBody>
          <a:bodyPr/>
          <a:lstStyle/>
          <a:p>
            <a:r>
              <a:rPr lang="es-CO" b="1" dirty="0" smtClean="0"/>
              <a:t>TIPOS DE TIERRAS COLONIZADAS:</a:t>
            </a:r>
            <a:endParaRPr lang="es-CO" b="1" dirty="0"/>
          </a:p>
        </p:txBody>
      </p:sp>
      <p:sp>
        <p:nvSpPr>
          <p:cNvPr id="4" name="Marcador de texto 3"/>
          <p:cNvSpPr>
            <a:spLocks noGrp="1"/>
          </p:cNvSpPr>
          <p:nvPr>
            <p:ph type="body" sz="half" idx="2"/>
          </p:nvPr>
        </p:nvSpPr>
        <p:spPr>
          <a:xfrm>
            <a:off x="1482723" y="1131376"/>
            <a:ext cx="5987459" cy="5346915"/>
          </a:xfrm>
        </p:spPr>
        <p:txBody>
          <a:bodyPr>
            <a:noAutofit/>
          </a:bodyPr>
          <a:lstStyle/>
          <a:p>
            <a:pPr algn="just"/>
            <a:r>
              <a:rPr lang="es-CO" sz="2800" dirty="0"/>
              <a:t>En esta primera etapa, se colonizaron tres tipos de tierras: el primer tipo, estaba conformado por tierras baldías otorgadas por el Estado de Antioquia para que grupos de colonos las habitaran. Mediante esta modalidad, fue colonizado el territorio ubicado entre los Farallones de Citará y el valle occidental del río Cauca. Allí fueron fundadas, en 1865, las poblaciones de Valparaíso, Jericó y Jardín.</a:t>
            </a:r>
          </a:p>
        </p:txBody>
      </p:sp>
      <p:sp>
        <p:nvSpPr>
          <p:cNvPr id="5" name="Marcador de posición de imagen 2"/>
          <p:cNvSpPr txBox="1">
            <a:spLocks/>
          </p:cNvSpPr>
          <p:nvPr/>
        </p:nvSpPr>
        <p:spPr>
          <a:xfrm>
            <a:off x="7594682" y="838199"/>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sp>
      <p:pic>
        <p:nvPicPr>
          <p:cNvPr id="2050" name="Picture 2" descr="http://2.bp.blogspot.com/-a80FAIBcpKg/Th4eIfX94cI/AAAAAAAAAAY/ogF1ohjRDZw/s320/4.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3320" r="3320"/>
          <a:stretch>
            <a:fillRect/>
          </a:stretch>
        </p:blipFill>
        <p:spPr bwMode="auto">
          <a:xfrm>
            <a:off x="7594682" y="838199"/>
            <a:ext cx="3280974" cy="4648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258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4" y="557939"/>
            <a:ext cx="5925466" cy="759417"/>
          </a:xfrm>
        </p:spPr>
        <p:txBody>
          <a:bodyPr>
            <a:noAutofit/>
          </a:bodyPr>
          <a:lstStyle/>
          <a:p>
            <a:r>
              <a:rPr lang="es-CO" sz="2400" b="1" dirty="0" smtClean="0"/>
              <a:t>SEGUNDA ETAPA DE LA COLONIZACIÓN ANTIOQUEÑA</a:t>
            </a:r>
            <a:endParaRPr lang="es-CO" sz="2400" b="1" dirty="0"/>
          </a:p>
        </p:txBody>
      </p:sp>
      <p:sp>
        <p:nvSpPr>
          <p:cNvPr id="4" name="Marcador de texto 3"/>
          <p:cNvSpPr>
            <a:spLocks noGrp="1"/>
          </p:cNvSpPr>
          <p:nvPr>
            <p:ph type="body" sz="half" idx="2"/>
          </p:nvPr>
        </p:nvSpPr>
        <p:spPr>
          <a:xfrm>
            <a:off x="1482724" y="1472339"/>
            <a:ext cx="5925466" cy="4897463"/>
          </a:xfrm>
        </p:spPr>
        <p:txBody>
          <a:bodyPr>
            <a:normAutofit/>
          </a:bodyPr>
          <a:lstStyle/>
          <a:p>
            <a:pPr algn="just"/>
            <a:r>
              <a:rPr lang="es-CO" sz="3200" dirty="0"/>
              <a:t>La segunda ola de la colonización antioqueña comenzó con la promulgación, en 1874, de la ley 61 sobre la adjudicación de baldíos nacionales a cultivadores y finalizó en la segunda década del siglo XX. Esta etapa, se caracterizó por las ocupaciones individuales de tierras.</a:t>
            </a:r>
          </a:p>
          <a:p>
            <a:pPr algn="just"/>
            <a:endParaRPr lang="es-CO" sz="3200" dirty="0"/>
          </a:p>
        </p:txBody>
      </p:sp>
      <p:pic>
        <p:nvPicPr>
          <p:cNvPr id="3074" name="Picture 2" descr="http://1.bp.blogspot.com/-QdyYv0DH60c/Th4eE_FGZXI/AAAAAAAAAAQ/3fNR4LVhEI0/s1600/2.jpg"/>
          <p:cNvPicPr>
            <a:picLocks noGrp="1" noChangeAspect="1" noChangeArrowheads="1"/>
          </p:cNvPicPr>
          <p:nvPr>
            <p:ph type="pic" idx="1"/>
          </p:nvPr>
        </p:nvPicPr>
        <p:blipFill>
          <a:blip r:embed="rId2">
            <a:extLst>
              <a:ext uri="{28A0092B-C50C-407E-A947-70E740481C1C}">
                <a14:useLocalDpi xmlns:a14="http://schemas.microsoft.com/office/drawing/2010/main" val="0"/>
              </a:ext>
            </a:extLst>
          </a:blip>
          <a:srcRect l="2946" r="2946"/>
          <a:stretch>
            <a:fillRect/>
          </a:stretch>
        </p:blipFill>
        <p:spPr bwMode="auto">
          <a:xfrm>
            <a:off x="7594681" y="914400"/>
            <a:ext cx="3750077" cy="54554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32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2" y="685801"/>
            <a:ext cx="10018712" cy="848532"/>
          </a:xfrm>
        </p:spPr>
        <p:txBody>
          <a:bodyPr>
            <a:normAutofit fontScale="90000"/>
          </a:bodyPr>
          <a:lstStyle/>
          <a:p>
            <a:r>
              <a:rPr lang="es-CO" dirty="0" smtClean="0"/>
              <a:t>¿La colonización antioqueña logro su objetivo inicial?</a:t>
            </a:r>
            <a:endParaRPr lang="es-CO" dirty="0"/>
          </a:p>
        </p:txBody>
      </p:sp>
      <p:sp>
        <p:nvSpPr>
          <p:cNvPr id="3" name="Marcador de contenido 2"/>
          <p:cNvSpPr>
            <a:spLocks noGrp="1"/>
          </p:cNvSpPr>
          <p:nvPr>
            <p:ph idx="1"/>
          </p:nvPr>
        </p:nvSpPr>
        <p:spPr>
          <a:xfrm>
            <a:off x="1484310" y="1673817"/>
            <a:ext cx="10018713" cy="4448014"/>
          </a:xfrm>
        </p:spPr>
        <p:txBody>
          <a:bodyPr>
            <a:normAutofit lnSpcReduction="10000"/>
          </a:bodyPr>
          <a:lstStyle/>
          <a:p>
            <a:endParaRPr lang="es-CO" sz="2800" dirty="0" smtClean="0"/>
          </a:p>
          <a:p>
            <a:pPr marL="0" indent="0">
              <a:buNone/>
            </a:pPr>
            <a:r>
              <a:rPr lang="es-CO" sz="2800" dirty="0" smtClean="0"/>
              <a:t>Tradicionalmente</a:t>
            </a:r>
            <a:r>
              <a:rPr lang="es-CO" sz="2800" dirty="0"/>
              <a:t>, se piensa que la colonización antioqueña generó un gran número de campesinos propietarios de pequeñas parcelas, pero, recientes estudios muestran que, aun en esta colonización, la formación de pequeños propietarios fue poca en comparación con el alto número de campesinos que terminaron trabajando como aparceros o jornaleros en tierras de terratenientes o comerciantes. A pesar de esto, el número de campesinos dueños de pequeñas porciones de tierra fue mayor con relación a otras regiones del país como Santander, Cundinamarca y Cauca.</a:t>
            </a:r>
          </a:p>
          <a:p>
            <a:endParaRPr lang="es-CO" dirty="0"/>
          </a:p>
        </p:txBody>
      </p:sp>
    </p:spTree>
    <p:extLst>
      <p:ext uri="{BB962C8B-B14F-4D97-AF65-F5344CB8AC3E}">
        <p14:creationId xmlns:p14="http://schemas.microsoft.com/office/powerpoint/2010/main" val="3050564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4310" y="732295"/>
            <a:ext cx="10018713" cy="879529"/>
          </a:xfrm>
        </p:spPr>
        <p:txBody>
          <a:bodyPr>
            <a:normAutofit/>
          </a:bodyPr>
          <a:lstStyle/>
          <a:p>
            <a:r>
              <a:rPr lang="es-CO" sz="3000" b="1" dirty="0" smtClean="0"/>
              <a:t>CONSECUENCIAS DE LA COLONIZACIÓN ANTIOQUEÑA</a:t>
            </a:r>
            <a:endParaRPr lang="es-CO" sz="3000" b="1" dirty="0"/>
          </a:p>
        </p:txBody>
      </p:sp>
      <p:pic>
        <p:nvPicPr>
          <p:cNvPr id="4" name="Marcador de contenido 3"/>
          <p:cNvPicPr>
            <a:picLocks noGrp="1" noChangeAspect="1"/>
          </p:cNvPicPr>
          <p:nvPr>
            <p:ph idx="1"/>
          </p:nvPr>
        </p:nvPicPr>
        <p:blipFill>
          <a:blip r:embed="rId2"/>
          <a:stretch>
            <a:fillRect/>
          </a:stretch>
        </p:blipFill>
        <p:spPr>
          <a:xfrm>
            <a:off x="1239864" y="2030278"/>
            <a:ext cx="2836190" cy="4324026"/>
          </a:xfrm>
          <a:prstGeom prst="rect">
            <a:avLst/>
          </a:prstGeom>
        </p:spPr>
      </p:pic>
      <p:sp>
        <p:nvSpPr>
          <p:cNvPr id="5" name="Rectángulo 4"/>
          <p:cNvSpPr/>
          <p:nvPr/>
        </p:nvSpPr>
        <p:spPr>
          <a:xfrm>
            <a:off x="4076054" y="2551837"/>
            <a:ext cx="7426969" cy="4031873"/>
          </a:xfrm>
          <a:prstGeom prst="rect">
            <a:avLst/>
          </a:prstGeom>
        </p:spPr>
        <p:txBody>
          <a:bodyPr wrap="square">
            <a:spAutoFit/>
          </a:bodyPr>
          <a:lstStyle/>
          <a:p>
            <a:r>
              <a:rPr lang="es-CO" sz="3200" i="1" dirty="0" smtClean="0">
                <a:solidFill>
                  <a:srgbClr val="000000"/>
                </a:solidFill>
                <a:latin typeface="Arial" panose="020B0604020202020204" pitchFamily="34" charset="0"/>
                <a:ea typeface="Times New Roman" panose="02020603050405020304" pitchFamily="18" charset="0"/>
              </a:rPr>
              <a:t>1. Creación </a:t>
            </a:r>
            <a:r>
              <a:rPr lang="es-CO" sz="3200" i="1" dirty="0">
                <a:solidFill>
                  <a:srgbClr val="000000"/>
                </a:solidFill>
                <a:latin typeface="Arial" panose="020B0604020202020204" pitchFamily="34" charset="0"/>
                <a:ea typeface="Times New Roman" panose="02020603050405020304" pitchFamily="18" charset="0"/>
              </a:rPr>
              <a:t>de la pequeña propiedad campesina en la etapa de la colonización</a:t>
            </a:r>
            <a:r>
              <a:rPr lang="es-CO" sz="3200" dirty="0">
                <a:solidFill>
                  <a:srgbClr val="000000"/>
                </a:solidFill>
                <a:latin typeface="Arial" panose="020B0604020202020204" pitchFamily="34" charset="0"/>
                <a:ea typeface="Times New Roman" panose="02020603050405020304" pitchFamily="18" charset="0"/>
              </a:rPr>
              <a:t>. Los colonos, que no contaban con más brazos de trabajo que los de su familia, tenían que adecuar la dimensión del territorio que pretendían colonizar, a la limitación que esta circunstancia les imponía. </a:t>
            </a:r>
            <a:endParaRPr lang="es-CO" sz="3200" dirty="0"/>
          </a:p>
        </p:txBody>
      </p:sp>
    </p:spTree>
    <p:extLst>
      <p:ext uri="{BB962C8B-B14F-4D97-AF65-F5344CB8AC3E}">
        <p14:creationId xmlns:p14="http://schemas.microsoft.com/office/powerpoint/2010/main" val="3400116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482723" y="371959"/>
            <a:ext cx="6700381" cy="2752240"/>
          </a:xfrm>
        </p:spPr>
        <p:txBody>
          <a:bodyPr>
            <a:normAutofit fontScale="90000"/>
          </a:bodyPr>
          <a:lstStyle/>
          <a:p>
            <a:pPr algn="l"/>
            <a:r>
              <a:rPr lang="es-CO" i="1" dirty="0" smtClean="0"/>
              <a:t/>
            </a:r>
            <a:br>
              <a:rPr lang="es-CO" i="1" dirty="0" smtClean="0"/>
            </a:br>
            <a:r>
              <a:rPr lang="es-CO" i="1" dirty="0"/>
              <a:t/>
            </a:r>
            <a:br>
              <a:rPr lang="es-CO" i="1" dirty="0"/>
            </a:br>
            <a:r>
              <a:rPr lang="es-CO" i="1" dirty="0" smtClean="0"/>
              <a:t/>
            </a:r>
            <a:br>
              <a:rPr lang="es-CO" i="1" dirty="0" smtClean="0"/>
            </a:br>
            <a:r>
              <a:rPr lang="es-CO" i="1" dirty="0"/>
              <a:t/>
            </a:r>
            <a:br>
              <a:rPr lang="es-CO" i="1" dirty="0"/>
            </a:br>
            <a:r>
              <a:rPr lang="es-CO" i="1" dirty="0" smtClean="0"/>
              <a:t/>
            </a:r>
            <a:br>
              <a:rPr lang="es-CO" i="1" dirty="0" smtClean="0"/>
            </a:br>
            <a:r>
              <a:rPr lang="es-CO" i="1" dirty="0"/>
              <a:t/>
            </a:r>
            <a:br>
              <a:rPr lang="es-CO" i="1" dirty="0"/>
            </a:br>
            <a:r>
              <a:rPr lang="es-CO" i="1" dirty="0" smtClean="0"/>
              <a:t/>
            </a:r>
            <a:br>
              <a:rPr lang="es-CO" i="1" dirty="0" smtClean="0"/>
            </a:br>
            <a:r>
              <a:rPr lang="es-CO" i="1" dirty="0"/>
              <a:t/>
            </a:r>
            <a:br>
              <a:rPr lang="es-CO" i="1" dirty="0"/>
            </a:br>
            <a:r>
              <a:rPr lang="es-CO" i="1" dirty="0" smtClean="0"/>
              <a:t/>
            </a:r>
            <a:br>
              <a:rPr lang="es-CO" i="1" dirty="0" smtClean="0"/>
            </a:br>
            <a:r>
              <a:rPr lang="es-CO" i="1" dirty="0"/>
              <a:t/>
            </a:r>
            <a:br>
              <a:rPr lang="es-CO" i="1" dirty="0"/>
            </a:br>
            <a:r>
              <a:rPr lang="es-CO" i="1" dirty="0" smtClean="0"/>
              <a:t/>
            </a:r>
            <a:br>
              <a:rPr lang="es-CO" i="1" dirty="0" smtClean="0"/>
            </a:br>
            <a:r>
              <a:rPr lang="es-CO" i="1" dirty="0"/>
              <a:t/>
            </a:r>
            <a:br>
              <a:rPr lang="es-CO" i="1" dirty="0"/>
            </a:br>
            <a:r>
              <a:rPr lang="es-CO" i="1" dirty="0" smtClean="0"/>
              <a:t/>
            </a:r>
            <a:br>
              <a:rPr lang="es-CO" i="1" dirty="0" smtClean="0"/>
            </a:br>
            <a:r>
              <a:rPr lang="es-CO" i="1" dirty="0" smtClean="0"/>
              <a:t>2. </a:t>
            </a:r>
            <a:r>
              <a:rPr lang="es-CO" sz="3000" i="1" dirty="0" smtClean="0"/>
              <a:t>No </a:t>
            </a:r>
            <a:r>
              <a:rPr lang="es-CO" sz="3000" i="1" dirty="0"/>
              <a:t>se formaron, en general, grandes haciendas ni grandes masas de campesinos asalariados sin tierra como en otras regiones del país</a:t>
            </a:r>
            <a:r>
              <a:rPr lang="es-CO" sz="3000" dirty="0"/>
              <a:t>. En consecuencia la sociedad fue más igualitaria, lo cual se tradujo en la actitud liberal y progresista de sus habitantes.</a:t>
            </a:r>
            <a:br>
              <a:rPr lang="es-CO" sz="3000" dirty="0"/>
            </a:br>
            <a:endParaRPr lang="es-CO" sz="3000" dirty="0"/>
          </a:p>
        </p:txBody>
      </p:sp>
      <p:pic>
        <p:nvPicPr>
          <p:cNvPr id="5" name="Marcador de posición de imagen 4"/>
          <p:cNvPicPr>
            <a:picLocks noGrp="1" noChangeAspect="1"/>
          </p:cNvPicPr>
          <p:nvPr>
            <p:ph type="pic" idx="1"/>
          </p:nvPr>
        </p:nvPicPr>
        <p:blipFill>
          <a:blip r:embed="rId2"/>
          <a:srcRect l="27713" r="27713"/>
          <a:stretch>
            <a:fillRect/>
          </a:stretch>
        </p:blipFill>
        <p:spPr>
          <a:xfrm>
            <a:off x="8524068" y="914400"/>
            <a:ext cx="3192650" cy="4572000"/>
          </a:xfrm>
          <a:prstGeom prst="rect">
            <a:avLst/>
          </a:prstGeom>
        </p:spPr>
      </p:pic>
      <p:sp>
        <p:nvSpPr>
          <p:cNvPr id="4" name="Marcador de texto 3"/>
          <p:cNvSpPr>
            <a:spLocks noGrp="1"/>
          </p:cNvSpPr>
          <p:nvPr>
            <p:ph type="body" sz="half" idx="2"/>
          </p:nvPr>
        </p:nvSpPr>
        <p:spPr>
          <a:xfrm>
            <a:off x="1482724" y="3124199"/>
            <a:ext cx="6700380" cy="3338594"/>
          </a:xfrm>
        </p:spPr>
        <p:txBody>
          <a:bodyPr>
            <a:normAutofit/>
          </a:bodyPr>
          <a:lstStyle/>
          <a:p>
            <a:pPr algn="l"/>
            <a:r>
              <a:rPr lang="es-CO" sz="3200" i="1" dirty="0" smtClean="0"/>
              <a:t>3.Se </a:t>
            </a:r>
            <a:r>
              <a:rPr lang="es-CO" sz="3200" i="1" dirty="0"/>
              <a:t>acentuó el núcleo familiar</a:t>
            </a:r>
            <a:r>
              <a:rPr lang="es-CO" sz="3200" dirty="0"/>
              <a:t>. Esta circunstancia tuvo por consecuencia el rígido </a:t>
            </a:r>
            <a:r>
              <a:rPr lang="es-CO" sz="3200" u="sng" dirty="0">
                <a:hlinkClick r:id="rId3" tooltip="Patriarcal"/>
              </a:rPr>
              <a:t>patriarcalismo</a:t>
            </a:r>
            <a:r>
              <a:rPr lang="es-CO" sz="3200" dirty="0"/>
              <a:t> antioqueño. Para una sociedad en la que la mano de obra la suministraban los hijos, era un imperativo la proliferación. </a:t>
            </a:r>
          </a:p>
        </p:txBody>
      </p:sp>
    </p:spTree>
    <p:extLst>
      <p:ext uri="{BB962C8B-B14F-4D97-AF65-F5344CB8AC3E}">
        <p14:creationId xmlns:p14="http://schemas.microsoft.com/office/powerpoint/2010/main" val="7080172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TC103457496[[fn=Paralaje]]</Template>
  <TotalTime>108</TotalTime>
  <Words>659</Words>
  <Application>Microsoft Office PowerPoint</Application>
  <PresentationFormat>Widescreen</PresentationFormat>
  <Paragraphs>26</Paragraphs>
  <Slides>13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Arial</vt:lpstr>
      <vt:lpstr>Corbel</vt:lpstr>
      <vt:lpstr>Times New Roman</vt:lpstr>
      <vt:lpstr>Parallax</vt:lpstr>
      <vt:lpstr>LA COLONIZACIÓN ANTIOQUEÑA</vt:lpstr>
      <vt:lpstr>¿Qué es la colonización antioqueña?</vt:lpstr>
      <vt:lpstr>AREAS DE INFLUENCIA</vt:lpstr>
      <vt:lpstr>PRIMERA ETAPA DE LA COLONIZACIÓN ANTIOQUEÑA</vt:lpstr>
      <vt:lpstr>TIPOS DE TIERRAS COLONIZADAS:</vt:lpstr>
      <vt:lpstr>SEGUNDA ETAPA DE LA COLONIZACIÓN ANTIOQUEÑA</vt:lpstr>
      <vt:lpstr>¿La colonización antioqueña logro su objetivo inicial?</vt:lpstr>
      <vt:lpstr>CONSECUENCIAS DE LA COLONIZACIÓN ANTIOQUEÑA</vt:lpstr>
      <vt:lpstr>             2. No se formaron, en general, grandes haciendas ni grandes masas de campesinos asalariados sin tierra como en otras regiones del país. En consecuencia la sociedad fue más igualitaria, lo cual se tradujo en la actitud liberal y progresista de sus habitantes. </vt:lpstr>
      <vt:lpstr>4.la capacidad adquisitiva. Una sociedad en la que todos trabajaban, en la que el beneficio se distribuía y en la que no se presentaban las vastas masas de asalariados con una capacidad limitada por un salario (que por lo regular era exiguo), tenía en conjunto una mayor capacidad de compra. </vt:lpstr>
      <vt:lpstr>6.Se unificó geográficamente una gran parte del occidente colombiano</vt:lpstr>
      <vt:lpstr>8.Se crearon, ampliaron y mejoraron las vías de comunicación. Ello con el fin de conectar los nuevos centros poblados entre sí, y a la región con el mar y el río Magdalena, por medio de caminos y ferrocarriles.</vt:lpstr>
      <vt:lpstr>10. La industria surgió y se desarrolló principalmente en el occidente colombiano, y a partir del siglo XX fueron hombres del occidente los que capitalizaron la dirección política de país, así como en el siglo XIX lo habían sido los oriundos de Popayán y Santander.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COLONIZACIÓN ANTIOQUEÑA</dc:title>
  <dc:creator>biviana ramirez</dc:creator>
  <cp:lastModifiedBy>biviana ramirez</cp:lastModifiedBy>
  <cp:revision>11</cp:revision>
  <dcterms:created xsi:type="dcterms:W3CDTF">2014-10-22T16:04:06Z</dcterms:created>
  <dcterms:modified xsi:type="dcterms:W3CDTF">2016-11-21T13:59:38Z</dcterms:modified>
</cp:coreProperties>
</file>